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60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3" r:id="rId13"/>
    <p:sldId id="276" r:id="rId14"/>
    <p:sldId id="277" r:id="rId15"/>
    <p:sldId id="275" r:id="rId16"/>
    <p:sldId id="268" r:id="rId17"/>
    <p:sldId id="280" r:id="rId18"/>
    <p:sldId id="281" r:id="rId19"/>
    <p:sldId id="279" r:id="rId20"/>
    <p:sldId id="278" r:id="rId21"/>
    <p:sldId id="270" r:id="rId22"/>
    <p:sldId id="282" r:id="rId23"/>
    <p:sldId id="283" r:id="rId24"/>
    <p:sldId id="271" r:id="rId25"/>
    <p:sldId id="284" r:id="rId26"/>
    <p:sldId id="286" r:id="rId27"/>
    <p:sldId id="285" r:id="rId28"/>
    <p:sldId id="272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156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83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264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49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740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76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636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9001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08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5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74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F7C4B7-F16B-4B95-BEB4-9B06EC4DAD2A}" type="datetimeFigureOut">
              <a:rPr lang="es-EC" smtClean="0">
                <a:solidFill>
                  <a:srgbClr val="099BDD"/>
                </a:solidFill>
              </a:rPr>
              <a:pPr/>
              <a:t>5/7/2025</a:t>
            </a:fld>
            <a:endParaRPr lang="es-EC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DA3FED-14A7-4C8B-B124-0819111DB832}" type="slidenum">
              <a:rPr lang="es-EC" smtClean="0">
                <a:solidFill>
                  <a:srgbClr val="099BDD"/>
                </a:solidFill>
              </a:rPr>
              <a:pPr/>
              <a:t>‹Nº›</a:t>
            </a:fld>
            <a:endParaRPr lang="es-EC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6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0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5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15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5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4DA3FED-14A7-4C8B-B124-0819111DB832}" type="slidenum">
              <a:rPr lang="es-EC" smtClean="0">
                <a:solidFill>
                  <a:srgbClr val="FFFFFF"/>
                </a:solidFill>
              </a:rPr>
              <a:pPr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467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8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42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043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5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22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998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B13A57-03CA-46BB-A546-93F100B633CC}" type="datetimeFigureOut">
              <a:rPr lang="es-EC" smtClean="0"/>
              <a:t>5/7/2025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7BEA-13FD-411D-90CB-A80E04BC42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712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defTabSz="457200"/>
            <a:fld id="{E5F7C4B7-F16B-4B95-BEB4-9B06EC4DAD2A}" type="datetimeFigureOut">
              <a:rPr lang="es-EC" smtClean="0">
                <a:solidFill>
                  <a:srgbClr val="FFFFFF"/>
                </a:solidFill>
              </a:rPr>
              <a:pPr defTabSz="457200"/>
              <a:t>5/7/2025</a:t>
            </a:fld>
            <a:endParaRPr lang="es-EC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defTabSz="457200"/>
            <a:endParaRPr lang="es-EC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defTabSz="457200"/>
            <a:fld id="{B4DA3FED-14A7-4C8B-B124-0819111DB832}" type="slidenum">
              <a:rPr lang="es-EC" smtClean="0">
                <a:solidFill>
                  <a:srgbClr val="FFFFFF"/>
                </a:solidFill>
              </a:rPr>
              <a:pPr defTabSz="457200"/>
              <a:t>‹Nº›</a:t>
            </a:fld>
            <a:endParaRPr lang="es-EC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04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B8B441-F3F6-44A7-B7B3-B1224CA078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7" y="0"/>
            <a:ext cx="1569493" cy="118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2136860" y="358109"/>
            <a:ext cx="5538129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cap="all" dirty="0">
                <a:solidFill>
                  <a:srgbClr val="002060"/>
                </a:solidFill>
                <a:latin typeface="Aptos"/>
                <a:ea typeface="Aptos"/>
                <a:cs typeface="Times New Roman" panose="02020603050405020304" pitchFamily="18" charset="0"/>
              </a:rPr>
              <a:t>gobierno AUTÓNOMO descentralizado parroquial rural de san </a:t>
            </a:r>
            <a:r>
              <a:rPr lang="es-ES" sz="2000" b="1" cap="all" dirty="0" err="1">
                <a:solidFill>
                  <a:srgbClr val="002060"/>
                </a:solidFill>
                <a:latin typeface="Aptos"/>
                <a:ea typeface="Aptos"/>
                <a:cs typeface="Times New Roman" panose="02020603050405020304" pitchFamily="18" charset="0"/>
              </a:rPr>
              <a:t>antonio</a:t>
            </a:r>
            <a:r>
              <a:rPr lang="es-ES" sz="2000" b="1" cap="all" dirty="0">
                <a:solidFill>
                  <a:srgbClr val="002060"/>
                </a:solidFill>
                <a:latin typeface="Aptos"/>
                <a:ea typeface="Aptos"/>
                <a:cs typeface="Times New Roman" panose="02020603050405020304" pitchFamily="18" charset="0"/>
              </a:rPr>
              <a:t> de las aradas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48769" y="2241800"/>
            <a:ext cx="6646459" cy="132343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RENDICIÓN DE CUENTAS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ENERO – DICIEMBRE 2024</a:t>
            </a:r>
            <a:endParaRPr kumimoji="0" lang="es-EC" altLang="es-EC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 descr="No hay ninguna descripción de la foto disponible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0" y="3938074"/>
            <a:ext cx="4552687" cy="2804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4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55F2-B08A-0D0D-0F04-729D0669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FAC8A0-3244-2E8E-8337-378081829C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426BA0-0743-2725-F541-3BCFA6C24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06698"/>
              </p:ext>
            </p:extLst>
          </p:nvPr>
        </p:nvGraphicFramePr>
        <p:xfrm>
          <a:off x="67484" y="1429232"/>
          <a:ext cx="9009032" cy="144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2089">
                  <a:extLst>
                    <a:ext uri="{9D8B030D-6E8A-4147-A177-3AD203B41FA5}">
                      <a16:colId xmlns:a16="http://schemas.microsoft.com/office/drawing/2014/main" val="2203288732"/>
                    </a:ext>
                  </a:extLst>
                </a:gridCol>
                <a:gridCol w="1446266">
                  <a:extLst>
                    <a:ext uri="{9D8B030D-6E8A-4147-A177-3AD203B41FA5}">
                      <a16:colId xmlns:a16="http://schemas.microsoft.com/office/drawing/2014/main" val="944424164"/>
                    </a:ext>
                  </a:extLst>
                </a:gridCol>
                <a:gridCol w="1310677">
                  <a:extLst>
                    <a:ext uri="{9D8B030D-6E8A-4147-A177-3AD203B41FA5}">
                      <a16:colId xmlns:a16="http://schemas.microsoft.com/office/drawing/2014/main" val="3170127172"/>
                    </a:ext>
                  </a:extLst>
                </a:gridCol>
              </a:tblGrid>
              <a:tr h="15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%AVANCE</a:t>
                      </a:r>
                      <a:endParaRPr lang="es-EC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421419"/>
                  </a:ext>
                </a:extLst>
              </a:tr>
              <a:tr h="6845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Fomentar El Patrimonio Cultural Inmaterial, Mediante La Organización De Una Programación Cultural, Deportiva Y Cívica En La Parroquia San Antonio De La Aradas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3.769,73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45132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01F4842-1299-2ED9-744A-F8CB62248F4D}"/>
              </a:ext>
            </a:extLst>
          </p:cNvPr>
          <p:cNvSpPr txBox="1"/>
          <p:nvPr/>
        </p:nvSpPr>
        <p:spPr>
          <a:xfrm>
            <a:off x="2518832" y="367731"/>
            <a:ext cx="4477807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SOCIO CULTURAL</a:t>
            </a:r>
            <a:endParaRPr lang="es-EC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1DFF87-DF84-5940-C6B3-3A06F80B8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" y="3100675"/>
            <a:ext cx="2922451" cy="21986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1655A06-716C-E239-421B-56A71EB91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3100675"/>
            <a:ext cx="2922451" cy="21986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017357-736A-3906-D3E0-70936DBA9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9012"/>
          <a:stretch>
            <a:fillRect/>
          </a:stretch>
        </p:blipFill>
        <p:spPr>
          <a:xfrm>
            <a:off x="6135548" y="3100675"/>
            <a:ext cx="2839210" cy="21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5A63B-5F57-3468-2664-2E15246C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756FB7-B7B2-828F-1438-409AF3D5D2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CEFAB3-A068-996E-7C41-96CD3C6F1082}"/>
              </a:ext>
            </a:extLst>
          </p:cNvPr>
          <p:cNvSpPr txBox="1"/>
          <p:nvPr/>
        </p:nvSpPr>
        <p:spPr>
          <a:xfrm>
            <a:off x="2518832" y="367731"/>
            <a:ext cx="4477807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SOCIO CULTURAL</a:t>
            </a:r>
            <a:endParaRPr lang="es-EC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B974120-41BF-77A8-A59C-07519DCD4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48901"/>
              </p:ext>
            </p:extLst>
          </p:nvPr>
        </p:nvGraphicFramePr>
        <p:xfrm>
          <a:off x="300037" y="1386866"/>
          <a:ext cx="8543925" cy="128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9313">
                  <a:extLst>
                    <a:ext uri="{9D8B030D-6E8A-4147-A177-3AD203B41FA5}">
                      <a16:colId xmlns:a16="http://schemas.microsoft.com/office/drawing/2014/main" val="3698385733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308749023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44387849"/>
                    </a:ext>
                  </a:extLst>
                </a:gridCol>
              </a:tblGrid>
              <a:tr h="15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>
                          <a:solidFill>
                            <a:schemeClr val="bg1"/>
                          </a:solidFill>
                          <a:effectLst/>
                        </a:rPr>
                        <a:t>%AVANCE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447170"/>
                  </a:ext>
                </a:extLst>
              </a:tr>
              <a:tr h="665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Proyecto cultural de embellecimiento del centro parroquial con la implementación de murales que identifiquen nuestra identidad cultural “San Antonio de colores” en convenio con la municipalidad de Quilanga 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5.000,00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47404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8BAA511-717C-4880-61C3-7F5FBA081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28749"/>
          <a:stretch>
            <a:fillRect/>
          </a:stretch>
        </p:blipFill>
        <p:spPr>
          <a:xfrm>
            <a:off x="1104190" y="2839381"/>
            <a:ext cx="3088030" cy="39840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1B029F-6CF4-1111-25F9-415BC10B6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2" b="17115"/>
          <a:stretch>
            <a:fillRect/>
          </a:stretch>
        </p:blipFill>
        <p:spPr>
          <a:xfrm>
            <a:off x="4885357" y="2839382"/>
            <a:ext cx="3088030" cy="39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4B6D-1443-5128-8F78-254E901F4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5FC8651-D0D7-CD6F-8863-7F5DDF05A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4063"/>
          <a:stretch>
            <a:fillRect/>
          </a:stretch>
        </p:blipFill>
        <p:spPr>
          <a:xfrm>
            <a:off x="242888" y="814388"/>
            <a:ext cx="8429626" cy="49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0A8D5-7F9F-0C26-0C14-601F913E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D7CD2-6C55-9613-C3A6-7425C3B42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4" y="69886"/>
            <a:ext cx="8929732" cy="67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C839-4055-D760-A982-83EE392B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887325-27B7-16A7-B0CD-4EB1504412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CD73F8-F8D5-925F-DA44-F3C592D23EAC}"/>
              </a:ext>
            </a:extLst>
          </p:cNvPr>
          <p:cNvSpPr txBox="1"/>
          <p:nvPr/>
        </p:nvSpPr>
        <p:spPr>
          <a:xfrm>
            <a:off x="2518832" y="367731"/>
            <a:ext cx="4477807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SOCIO CULTURAL</a:t>
            </a:r>
            <a:endParaRPr lang="es-EC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284054-DF85-928E-279D-D377F57F1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261237"/>
              </p:ext>
            </p:extLst>
          </p:nvPr>
        </p:nvGraphicFramePr>
        <p:xfrm>
          <a:off x="178595" y="1348247"/>
          <a:ext cx="8786810" cy="154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9375">
                  <a:extLst>
                    <a:ext uri="{9D8B030D-6E8A-4147-A177-3AD203B41FA5}">
                      <a16:colId xmlns:a16="http://schemas.microsoft.com/office/drawing/2014/main" val="4026408173"/>
                    </a:ext>
                  </a:extLst>
                </a:gridCol>
                <a:gridCol w="1137862">
                  <a:extLst>
                    <a:ext uri="{9D8B030D-6E8A-4147-A177-3AD203B41FA5}">
                      <a16:colId xmlns:a16="http://schemas.microsoft.com/office/drawing/2014/main" val="2904058140"/>
                    </a:ext>
                  </a:extLst>
                </a:gridCol>
                <a:gridCol w="1219573">
                  <a:extLst>
                    <a:ext uri="{9D8B030D-6E8A-4147-A177-3AD203B41FA5}">
                      <a16:colId xmlns:a16="http://schemas.microsoft.com/office/drawing/2014/main" val="1912358494"/>
                    </a:ext>
                  </a:extLst>
                </a:gridCol>
              </a:tblGrid>
              <a:tr h="182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%AVANCE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956284"/>
                  </a:ext>
                </a:extLst>
              </a:tr>
              <a:tr h="756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Adquisición De Material Didáctico, Para Dar Cumpliendo Al Convenio Específico De Cooperación Interinstitucional Entre El Gobierno Autónomo Descentralizado Parroquial De San Antonio De Las Aradas, Cantón Quilanga Y La Coordinación Zonal DE EDUCACIÓN - ZONA 7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4.817,92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86292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3B54848-A55C-7235-DB50-4DD574BE8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r="11405"/>
          <a:stretch>
            <a:fillRect/>
          </a:stretch>
        </p:blipFill>
        <p:spPr>
          <a:xfrm>
            <a:off x="178595" y="3336673"/>
            <a:ext cx="3979452" cy="30445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1D7E75-A53D-87A1-0263-F24D9C8A0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9063"/>
          <a:stretch>
            <a:fillRect/>
          </a:stretch>
        </p:blipFill>
        <p:spPr>
          <a:xfrm>
            <a:off x="4450487" y="3336674"/>
            <a:ext cx="4514918" cy="30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053B-DE0A-17D0-0C99-5BEE5BCA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5D8A4E-CE56-0F58-0B83-3FA3826891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EEAC70-75FD-E2FC-CC0A-10FC59EBC3F0}"/>
              </a:ext>
            </a:extLst>
          </p:cNvPr>
          <p:cNvSpPr txBox="1"/>
          <p:nvPr/>
        </p:nvSpPr>
        <p:spPr>
          <a:xfrm>
            <a:off x="2157414" y="428595"/>
            <a:ext cx="5486400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ECONÓMICO – PRODUCTIVO</a:t>
            </a:r>
            <a:endParaRPr lang="es-EC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B6412D-7684-54CD-97F1-E6CC6C270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07025"/>
              </p:ext>
            </p:extLst>
          </p:nvPr>
        </p:nvGraphicFramePr>
        <p:xfrm>
          <a:off x="307651" y="1443331"/>
          <a:ext cx="8729662" cy="1542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0337">
                  <a:extLst>
                    <a:ext uri="{9D8B030D-6E8A-4147-A177-3AD203B41FA5}">
                      <a16:colId xmlns:a16="http://schemas.microsoft.com/office/drawing/2014/main" val="183452235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3594925309"/>
                    </a:ext>
                  </a:extLst>
                </a:gridCol>
                <a:gridCol w="1236338">
                  <a:extLst>
                    <a:ext uri="{9D8B030D-6E8A-4147-A177-3AD203B41FA5}">
                      <a16:colId xmlns:a16="http://schemas.microsoft.com/office/drawing/2014/main" val="498723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094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“REACTIVACIÓN DE LA COBERTURA VEGETAL, MEDIANTE UN MANEJO TECNOLÓGICO DE PLANTAS FRUTALES, FORESTALES, DE CICLO CORTO, PASTOS Y FORRAJES PARA LAS DIFERENTES COMUNIDADES DE LA PARROQUIA DE SAN ANTONIO DE LAS ARADAS 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5.602,5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36317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D1EEB45-35EB-C8F0-BBF3-F67F0EAF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1453" r="23039" b="11165"/>
          <a:stretch>
            <a:fillRect/>
          </a:stretch>
        </p:blipFill>
        <p:spPr>
          <a:xfrm>
            <a:off x="307652" y="3721259"/>
            <a:ext cx="4078612" cy="25938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726BDC-9E3F-EB17-B712-B8F92A87B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/>
          <a:stretch>
            <a:fillRect/>
          </a:stretch>
        </p:blipFill>
        <p:spPr>
          <a:xfrm>
            <a:off x="4757738" y="3153997"/>
            <a:ext cx="3764492" cy="3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6F25-5387-06C2-9DF2-86F2CE0E7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8DF66E-6454-C1D5-5865-20CDC6AA47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ADED6E-C7BA-4FC9-4EA7-4D0C4E82D486}"/>
              </a:ext>
            </a:extLst>
          </p:cNvPr>
          <p:cNvSpPr txBox="1"/>
          <p:nvPr/>
        </p:nvSpPr>
        <p:spPr>
          <a:xfrm>
            <a:off x="2157414" y="428595"/>
            <a:ext cx="5486400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ECONÓMICO – PRODUCTIVO</a:t>
            </a:r>
            <a:endParaRPr lang="es-EC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1CC769-AE11-BE88-6ACA-AF25EDDD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69092"/>
              </p:ext>
            </p:extLst>
          </p:nvPr>
        </p:nvGraphicFramePr>
        <p:xfrm>
          <a:off x="207169" y="1370330"/>
          <a:ext cx="8729662" cy="1349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1712">
                  <a:extLst>
                    <a:ext uri="{9D8B030D-6E8A-4147-A177-3AD203B41FA5}">
                      <a16:colId xmlns:a16="http://schemas.microsoft.com/office/drawing/2014/main" val="504480256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1607614724"/>
                    </a:ext>
                  </a:extLst>
                </a:gridCol>
                <a:gridCol w="950588">
                  <a:extLst>
                    <a:ext uri="{9D8B030D-6E8A-4147-A177-3AD203B41FA5}">
                      <a16:colId xmlns:a16="http://schemas.microsoft.com/office/drawing/2014/main" val="3979273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651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“REACTIVACIÓN AGRO-SOCIOECONÓMICA A TRAVÉS DE LA ENTREGA DE UREA PARA FERTILIZACIÓN DEL CULTIVO DE MAÍZ, PARA LA PARROQUIA DE SAN ANTONIO DE LAS ARADAS, CANTÓN QUILANGA.”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8,743.00 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37605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81496FD-5F80-4DBF-28D3-8DD0B8361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7708"/>
          <a:stretch>
            <a:fillRect/>
          </a:stretch>
        </p:blipFill>
        <p:spPr>
          <a:xfrm>
            <a:off x="296467" y="2923940"/>
            <a:ext cx="3721894" cy="34519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6B0F75-5458-4EB1-1C0F-8F5F1077D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7" y="2956833"/>
            <a:ext cx="4499852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1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7B3D-9B8A-39A7-6010-8430D915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420BE3-44D6-E890-ABB5-CB8F9C8D1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/>
          <a:stretch>
            <a:fillRect/>
          </a:stretch>
        </p:blipFill>
        <p:spPr>
          <a:xfrm>
            <a:off x="880514" y="128586"/>
            <a:ext cx="3048549" cy="31718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34E5DB-D6BF-C5C4-FA8F-553C6B3A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7"/>
            <a:ext cx="4215050" cy="31718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15D096-421F-281F-D865-67028DCD7C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3429000"/>
            <a:ext cx="45568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7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5BC6B-32FE-8B64-5B30-0B449353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45F9D3-8AF0-6D88-AF05-3D3641E9C0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5C89DF-271A-B128-A3E0-A22EF20F6853}"/>
              </a:ext>
            </a:extLst>
          </p:cNvPr>
          <p:cNvSpPr txBox="1"/>
          <p:nvPr/>
        </p:nvSpPr>
        <p:spPr>
          <a:xfrm>
            <a:off x="2157414" y="428595"/>
            <a:ext cx="5486400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ECONÓMICO – PRODUCTIVO</a:t>
            </a:r>
            <a:endParaRPr lang="es-EC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EDFA0A8-ADC9-7864-BE3A-B91B561F5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85234"/>
              </p:ext>
            </p:extLst>
          </p:nvPr>
        </p:nvGraphicFramePr>
        <p:xfrm>
          <a:off x="207168" y="1374413"/>
          <a:ext cx="8729663" cy="157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9370">
                  <a:extLst>
                    <a:ext uri="{9D8B030D-6E8A-4147-A177-3AD203B41FA5}">
                      <a16:colId xmlns:a16="http://schemas.microsoft.com/office/drawing/2014/main" val="22148926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514646766"/>
                    </a:ext>
                  </a:extLst>
                </a:gridCol>
                <a:gridCol w="1235868">
                  <a:extLst>
                    <a:ext uri="{9D8B030D-6E8A-4147-A177-3AD203B41FA5}">
                      <a16:colId xmlns:a16="http://schemas.microsoft.com/office/drawing/2014/main" val="24730293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416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Adquisición de insumos agrícolas para el control de broca y roya en la producción de café,  para el Proyecto “ADQUISICIÓN DE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BAUVERIA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BASSIANA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, BACTERIA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BACILLUS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SUBTILIS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CEPA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QST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713, FERTILIZANTE FOLIAR Y FUNGUICIDA QUÍMICO PARA EL MANEJO CONVENCIONAL EN EL CULTIVO DE CAFÉ (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Cofee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Canephora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), EN LA PARROQUIA SAN ANTONIO DE LAS ARADAS DEL </a:t>
                      </a:r>
                      <a:r>
                        <a:rPr lang="es-ES" sz="1400" kern="100" dirty="0" err="1">
                          <a:solidFill>
                            <a:schemeClr val="bg1"/>
                          </a:solidFill>
                          <a:effectLst/>
                        </a:rPr>
                        <a:t>CANTON</a:t>
                      </a: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 QUILANGA”. 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6.342,70 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69599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FD3B641-19C6-10A6-11C3-233124B2F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8" y="3127498"/>
            <a:ext cx="7554634" cy="34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8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8603-1219-A333-9672-77CD3B27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D7002B-F833-E56D-AB3D-F73739F003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96AF03-FDA1-B360-E092-354CA6E40D40}"/>
              </a:ext>
            </a:extLst>
          </p:cNvPr>
          <p:cNvSpPr txBox="1"/>
          <p:nvPr/>
        </p:nvSpPr>
        <p:spPr>
          <a:xfrm>
            <a:off x="2157414" y="428595"/>
            <a:ext cx="5486400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ECONÓMICO – PRODUCTIVO</a:t>
            </a:r>
            <a:endParaRPr lang="es-EC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8AA4011-A216-D808-4C67-2672DD8B9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6325"/>
              </p:ext>
            </p:extLst>
          </p:nvPr>
        </p:nvGraphicFramePr>
        <p:xfrm>
          <a:off x="207168" y="1434231"/>
          <a:ext cx="8729663" cy="112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0782">
                  <a:extLst>
                    <a:ext uri="{9D8B030D-6E8A-4147-A177-3AD203B41FA5}">
                      <a16:colId xmlns:a16="http://schemas.microsoft.com/office/drawing/2014/main" val="2272740644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06197020"/>
                    </a:ext>
                  </a:extLst>
                </a:gridCol>
                <a:gridCol w="1178718">
                  <a:extLst>
                    <a:ext uri="{9D8B030D-6E8A-4147-A177-3AD203B41FA5}">
                      <a16:colId xmlns:a16="http://schemas.microsoft.com/office/drawing/2014/main" val="3893116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09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“DOTACIÓN DE MATERIALES PARA LA CONDUCCIÓN DE AGUA Y UTENSILIOS PARA EL MANEJO POSTCOSECHA EN EL CULTIVO DE CAFÉ, PARA LA PARROQUIA DE SAN ANTONIO DE LAS ARADAS, CANTÓN QUILANGA.” 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5.923,25 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7611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C58C8B4-002C-D941-013D-2449990D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b="18959"/>
          <a:stretch>
            <a:fillRect/>
          </a:stretch>
        </p:blipFill>
        <p:spPr>
          <a:xfrm>
            <a:off x="492362" y="2790569"/>
            <a:ext cx="3088030" cy="3786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E8A57C-AB30-F3E8-8017-0236E7B2C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21" y="2702930"/>
            <a:ext cx="4608817" cy="3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485" y="557939"/>
            <a:ext cx="8896027" cy="52752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latin typeface="Bookman Old Style" panose="02050604050505020204" pitchFamily="18" charset="0"/>
                <a:ea typeface="Aptos"/>
              </a:rPr>
              <a:t>AUTORIDADES</a:t>
            </a:r>
            <a:r>
              <a:rPr lang="es-EC" sz="2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</a:rPr>
              <a:t> DEL </a:t>
            </a:r>
            <a:r>
              <a:rPr lang="es-EC" sz="2000" b="1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</a:rPr>
              <a:t>GADP</a:t>
            </a:r>
            <a:r>
              <a:rPr lang="es-EC" sz="2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</a:rPr>
              <a:t> DE SAN ANTONIO DE LAS ARDAS </a:t>
            </a:r>
            <a:endParaRPr lang="es-EC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/>
            </a:endParaRPr>
          </a:p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</a:rPr>
              <a:t> </a:t>
            </a:r>
            <a:endParaRPr lang="es-EC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/>
            </a:endParaRPr>
          </a:p>
          <a:p>
            <a:pPr algn="just">
              <a:spcAft>
                <a:spcPts val="0"/>
              </a:spcAft>
            </a:pPr>
            <a:r>
              <a:rPr lang="es-EC" sz="2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</a:rPr>
              <a:t>Abg. Justo Elías Correa Conde                          </a:t>
            </a:r>
            <a:r>
              <a:rPr lang="es-EC" sz="2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PRESIDENTE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 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 Lic. Rosa Bolivia Betancourt  Alberca               </a:t>
            </a:r>
            <a:r>
              <a:rPr lang="es-ES" sz="2000" b="1" kern="100" dirty="0">
                <a:solidFill>
                  <a:srgbClr val="000000"/>
                </a:solidFill>
                <a:latin typeface="Bookman Old Style" panose="02050604050505020204" pitchFamily="18" charset="0"/>
                <a:ea typeface="Aptos"/>
                <a:cs typeface="Times New Roman" panose="02020603050405020304" pitchFamily="18" charset="0"/>
              </a:rPr>
              <a:t>VICEPRESIDENTA 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 </a:t>
            </a:r>
            <a:endParaRPr lang="es-EC" sz="2000" kern="100" dirty="0">
              <a:highlight>
                <a:srgbClr val="FFFF00"/>
              </a:highlight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Sr.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Kleber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 Alberto Cueva   Alberca                    </a:t>
            </a:r>
            <a:r>
              <a:rPr lang="es-ES" sz="2000" b="1" kern="100" dirty="0">
                <a:solidFill>
                  <a:srgbClr val="000000"/>
                </a:solidFill>
                <a:latin typeface="Bookman Old Style" panose="02050604050505020204" pitchFamily="18" charset="0"/>
                <a:ea typeface="Aptos"/>
                <a:cs typeface="Times New Roman" panose="02020603050405020304" pitchFamily="18" charset="0"/>
              </a:rPr>
              <a:t>VOCAL PRINCIPAL 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Mgtr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. Richard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Damian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 Torres Salinas               </a:t>
            </a:r>
            <a:r>
              <a:rPr lang="es-ES" sz="2000" b="1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VOCAL PRINCIPAL </a:t>
            </a:r>
            <a:endParaRPr lang="es-EC" sz="2000" b="1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 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Sra. Bertha Alejandrina Suarez </a:t>
            </a:r>
            <a:r>
              <a:rPr lang="es-ES" sz="2000" kern="1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Tituana</a:t>
            </a: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            </a:t>
            </a:r>
            <a:r>
              <a:rPr lang="es-ES" sz="2000" b="1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VOCAL PRINCIPAL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 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000" b="1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 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000" kern="1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Lic. Selena Isabel Abad Jiménez</a:t>
            </a:r>
            <a:endParaRPr lang="es-EC" sz="20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Aptos"/>
                <a:cs typeface="Cambria" panose="02040503050406030204" pitchFamily="18" charset="0"/>
              </a:rPr>
              <a:t>SECRETARIA - TESORERA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498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98563-D27C-D425-E23C-7499B1D6A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416C98-EB56-8819-CC0E-595A2B1982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DD130D-7A32-4E9E-1177-68BCB3019A2B}"/>
              </a:ext>
            </a:extLst>
          </p:cNvPr>
          <p:cNvSpPr txBox="1"/>
          <p:nvPr/>
        </p:nvSpPr>
        <p:spPr>
          <a:xfrm>
            <a:off x="2871317" y="428595"/>
            <a:ext cx="4308998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u="sng" kern="100" dirty="0">
                <a:solidFill>
                  <a:schemeClr val="bg1"/>
                </a:solidFill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INFRAESTRUCTURA </a:t>
            </a:r>
            <a:r>
              <a:rPr lang="es-ES" sz="2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s-EC" sz="2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3A8221-50D4-5367-5569-4E821E028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10060"/>
              </p:ext>
            </p:extLst>
          </p:nvPr>
        </p:nvGraphicFramePr>
        <p:xfrm>
          <a:off x="128588" y="1199240"/>
          <a:ext cx="8543924" cy="128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9313">
                  <a:extLst>
                    <a:ext uri="{9D8B030D-6E8A-4147-A177-3AD203B41FA5}">
                      <a16:colId xmlns:a16="http://schemas.microsoft.com/office/drawing/2014/main" val="22032887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4424164"/>
                    </a:ext>
                  </a:extLst>
                </a:gridCol>
                <a:gridCol w="1243011">
                  <a:extLst>
                    <a:ext uri="{9D8B030D-6E8A-4147-A177-3AD203B41FA5}">
                      <a16:colId xmlns:a16="http://schemas.microsoft.com/office/drawing/2014/main" val="3170127172"/>
                    </a:ext>
                  </a:extLst>
                </a:gridCol>
              </a:tblGrid>
              <a:tr h="15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600" kern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VALOR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kern="0">
                          <a:solidFill>
                            <a:schemeClr val="bg1"/>
                          </a:solidFill>
                          <a:effectLst/>
                        </a:rPr>
                        <a:t>%AVANCE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421419"/>
                  </a:ext>
                </a:extLst>
              </a:tr>
              <a:tr h="684574">
                <a:tc>
                  <a:txBody>
                    <a:bodyPr/>
                    <a:lstStyle/>
                    <a:p>
                      <a:pPr marL="0" marR="0" lvl="0" indent="0" algn="just" defTabSz="4572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0" dirty="0">
                          <a:solidFill>
                            <a:schemeClr val="bg1"/>
                          </a:solidFill>
                          <a:effectLst/>
                        </a:rPr>
                        <a:t>CONSTRUCCIÓN DE UN MURO DE HORMIGÓN CICLÓPEO Y CERRAMIENTO PARA LA IMPLEMENTACIÓN DE UN VIVERO EN EL GAD PARROQUIAL SAN ANTONIO DE LAS ARADAS, CANTÓN QUILANGA, PROVINCIA DE LO 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b="1" kern="100" dirty="0">
                          <a:solidFill>
                            <a:schemeClr val="bg1"/>
                          </a:solidFill>
                          <a:effectLst/>
                        </a:rPr>
                        <a:t>7,158,34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6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600" b="1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451323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CD3BC823-3399-91C8-E989-E9EC358B0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888354"/>
            <a:ext cx="4721401" cy="35410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59A8A-BEC4-568C-6A7F-BE42E29C8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16" y="2716874"/>
            <a:ext cx="3062205" cy="40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547A2-9D9C-6DF9-A590-29ACA814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F45D0C-F134-7B2E-5DBD-CB626938F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13551"/>
            <a:ext cx="4244281" cy="56402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842AF3-5632-D038-4156-29BCBE09E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551"/>
            <a:ext cx="4251960" cy="56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5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55CF4-F0A1-9677-D090-B3AA29D20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A9BE92-9A5B-2BA5-C4C2-BBA23726E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b="6666"/>
          <a:stretch>
            <a:fillRect/>
          </a:stretch>
        </p:blipFill>
        <p:spPr>
          <a:xfrm>
            <a:off x="4464663" y="557213"/>
            <a:ext cx="4550749" cy="55435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395FDD-8070-1A5A-C380-E9AF53C17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>
            <a:fillRect/>
          </a:stretch>
        </p:blipFill>
        <p:spPr>
          <a:xfrm>
            <a:off x="128588" y="557214"/>
            <a:ext cx="4125324" cy="55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7BFA-8DB7-B21C-DACB-5249880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22461A-E8E2-D967-99E3-62D3BDA604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900516-6551-170A-AF6F-2895852FDE2F}"/>
              </a:ext>
            </a:extLst>
          </p:cNvPr>
          <p:cNvSpPr txBox="1"/>
          <p:nvPr/>
        </p:nvSpPr>
        <p:spPr>
          <a:xfrm>
            <a:off x="2343150" y="428595"/>
            <a:ext cx="4283738" cy="4713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GRUPOS VULNERABLES </a:t>
            </a:r>
            <a:endParaRPr lang="es-EC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99D3162-5202-F976-2329-B5A8753E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02531"/>
              </p:ext>
            </p:extLst>
          </p:nvPr>
        </p:nvGraphicFramePr>
        <p:xfrm>
          <a:off x="1004835" y="2039875"/>
          <a:ext cx="6832879" cy="257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1170">
                  <a:extLst>
                    <a:ext uri="{9D8B030D-6E8A-4147-A177-3AD203B41FA5}">
                      <a16:colId xmlns:a16="http://schemas.microsoft.com/office/drawing/2014/main" val="558254984"/>
                    </a:ext>
                  </a:extLst>
                </a:gridCol>
                <a:gridCol w="1139215">
                  <a:extLst>
                    <a:ext uri="{9D8B030D-6E8A-4147-A177-3AD203B41FA5}">
                      <a16:colId xmlns:a16="http://schemas.microsoft.com/office/drawing/2014/main" val="409460061"/>
                    </a:ext>
                  </a:extLst>
                </a:gridCol>
                <a:gridCol w="1252494">
                  <a:extLst>
                    <a:ext uri="{9D8B030D-6E8A-4147-A177-3AD203B41FA5}">
                      <a16:colId xmlns:a16="http://schemas.microsoft.com/office/drawing/2014/main" val="660665791"/>
                    </a:ext>
                  </a:extLst>
                </a:gridCol>
              </a:tblGrid>
              <a:tr h="461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 err="1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811205"/>
                  </a:ext>
                </a:extLst>
              </a:tr>
              <a:tr h="2111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0" dirty="0">
                          <a:solidFill>
                            <a:schemeClr val="bg1"/>
                          </a:solidFill>
                          <a:effectLst/>
                        </a:rPr>
                        <a:t>“DESARROLLO AGROPECUARIO MEDIANTE LA SOSTENIBILIDAD ECONÓMICA Y FAMILIAR EN EL MANEJO Y PRODUCCIÓN DE GALLINAS DE POSTURA PARA LAS PERSONAS CON CAPACIDADES ESPECIALES Y ADULTOS MAYORES EN LA PARROQUIA DE SAN ANTONIO DE LAS ARADAS, CANTÓN QUILANGA 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b="1" kern="0" dirty="0">
                          <a:solidFill>
                            <a:schemeClr val="bg1"/>
                          </a:solidFill>
                          <a:effectLst/>
                        </a:rPr>
                        <a:t>6.000,00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b="1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b="1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11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0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171B2-7190-33F4-0C19-9119342B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214CEF4-EFF4-E76D-023A-E1E8E52FB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1"/>
          <a:stretch>
            <a:fillRect/>
          </a:stretch>
        </p:blipFill>
        <p:spPr>
          <a:xfrm>
            <a:off x="105728" y="436978"/>
            <a:ext cx="4466272" cy="51208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D6ED6B-070E-E7C3-15ED-E3B875945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>
            <a:fillRect/>
          </a:stretch>
        </p:blipFill>
        <p:spPr>
          <a:xfrm>
            <a:off x="4722557" y="451265"/>
            <a:ext cx="4115690" cy="51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DADD-2F85-0E88-3A23-1E5B67EC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EDDA5A-C451-8432-AAEE-E1196F1B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E85B-1EC2-8DFF-C5A3-2BF31A584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691F22-3850-80D9-19A3-7FAA4BF53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03" y="550067"/>
            <a:ext cx="4236031" cy="56292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DE2D91-85E5-CD83-D41F-6F5291530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/>
          <a:stretch>
            <a:fillRect/>
          </a:stretch>
        </p:blipFill>
        <p:spPr>
          <a:xfrm>
            <a:off x="228457" y="550066"/>
            <a:ext cx="4343543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7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10B1D-7441-882A-7B0E-53424605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6C774A-18B2-D7DF-9CAC-F87B29E7E4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ACB1A9-9A1F-183F-E7C2-1CE1FBA42712}"/>
              </a:ext>
            </a:extLst>
          </p:cNvPr>
          <p:cNvSpPr txBox="1"/>
          <p:nvPr/>
        </p:nvSpPr>
        <p:spPr>
          <a:xfrm>
            <a:off x="1789234" y="2973530"/>
            <a:ext cx="6054603" cy="121225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  <a:tabLst>
                <a:tab pos="3507105" algn="l"/>
              </a:tabLst>
            </a:pPr>
            <a:r>
              <a:rPr lang="es-ES" sz="2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Abg. Justo Elías Correa Conde</a:t>
            </a:r>
            <a:endParaRPr lang="es-EC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PRESIDENTE DEL GAD-P-SAN ANTONIO DE LAS ARADAS</a:t>
            </a:r>
            <a:endParaRPr lang="es-EC" sz="20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4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3F65DC-D219-4BF9-AB4D-74DAAACE13CF}"/>
              </a:ext>
            </a:extLst>
          </p:cNvPr>
          <p:cNvSpPr txBox="1"/>
          <p:nvPr/>
        </p:nvSpPr>
        <p:spPr>
          <a:xfrm>
            <a:off x="2358791" y="90507"/>
            <a:ext cx="4751881" cy="954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800" b="1" dirty="0"/>
              <a:t>COMPETENCIAS DEL </a:t>
            </a:r>
            <a:r>
              <a:rPr lang="es-EC" sz="2800" b="1" dirty="0" err="1"/>
              <a:t>GAD</a:t>
            </a:r>
            <a:r>
              <a:rPr lang="es-EC" sz="2800" b="1" dirty="0"/>
              <a:t> PARROQUIAL </a:t>
            </a:r>
            <a:endParaRPr lang="es-EC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B8B441-F3F6-44A7-B7B3-B1224CA078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7" y="0"/>
            <a:ext cx="1569493" cy="118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3F65DC-D219-4BF9-AB4D-74DAAACE13CF}"/>
              </a:ext>
            </a:extLst>
          </p:cNvPr>
          <p:cNvSpPr txBox="1"/>
          <p:nvPr/>
        </p:nvSpPr>
        <p:spPr>
          <a:xfrm>
            <a:off x="410961" y="1199240"/>
            <a:ext cx="8322077" cy="504753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El </a:t>
            </a:r>
            <a:r>
              <a:rPr lang="es-EC" sz="1400" dirty="0" err="1">
                <a:solidFill>
                  <a:srgbClr val="000000"/>
                </a:solidFill>
                <a:effectLst/>
                <a:latin typeface="+mj-lt"/>
                <a:ea typeface="Aptos"/>
              </a:rPr>
              <a:t>COOTAD</a:t>
            </a: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, en su art 65 manifiesta: </a:t>
            </a:r>
          </a:p>
          <a:p>
            <a:pPr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“Competencias </a:t>
            </a:r>
            <a:r>
              <a:rPr lang="es-EC" sz="1400" i="1" dirty="0">
                <a:solidFill>
                  <a:srgbClr val="000000"/>
                </a:solidFill>
                <a:effectLst/>
                <a:latin typeface="+mj-lt"/>
                <a:ea typeface="Aptos"/>
              </a:rPr>
              <a:t>exclusivas del gobierno autónomo descentralizado parroquial rural</a:t>
            </a: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.- Los gobiernos autónomos descentralizados parroquiales rurales ejercerán las siguientes competencias exclusivas, sin perjuicio de otras que se determinen: </a:t>
            </a:r>
          </a:p>
          <a:p>
            <a:pPr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Planificar junto con otras instituciones del sector público y actores de la sociedad el desarrollo parroquial y su correspondiente ordenamiento territorial, en coordinación con el gobierno cantonal y provincial en el marco de la interculturalidad y plurinacionalidad y el respeto a la diversidad;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Planificar, construir y mantener la infraestructura física, los equipamientos y los espacios públicos de la parroquia, contenidos en los planes de desarrollo e incluidos en los presupuestos participativos anuales;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Planificar y mantener, en coordinación con los gobiernos provinciales, la vialidad parroquial rural;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Incentivar el desarrollo de actividades productivas comunitarias, la preservación de la biodiversidad y la protección del ambiente;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Gestionar, coordinar y administrar los servicios públicos que le sean delegados o descentralizados por otros niveles de gobierno;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Promover la organización de los ciudadanos de las comunas, recintos y demás asentamientos rurales, con el carácter de organizaciones territoriales de base;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Gestionar la cooperación internacional para el cumplimiento de sus competencias; y,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s-EC" sz="1400" dirty="0">
                <a:solidFill>
                  <a:srgbClr val="000000"/>
                </a:solidFill>
                <a:effectLst/>
                <a:latin typeface="+mj-lt"/>
                <a:ea typeface="Aptos"/>
              </a:rPr>
              <a:t> Vigilar la ejecución de obras y la calidad de los servicios públicos.”</a:t>
            </a:r>
            <a:r>
              <a:rPr lang="es-ES" sz="1400" dirty="0">
                <a:effectLst/>
                <a:latin typeface="+mj-lt"/>
                <a:ea typeface="Aptos"/>
                <a:cs typeface="Times New Roman" panose="02020603050405020304" pitchFamily="18" charset="0"/>
              </a:rPr>
              <a:t>s</a:t>
            </a:r>
            <a:endParaRPr lang="es-EC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98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4"/>
          <p:cNvSpPr txBox="1">
            <a:spLocks noChangeArrowheads="1"/>
          </p:cNvSpPr>
          <p:nvPr/>
        </p:nvSpPr>
        <p:spPr bwMode="auto">
          <a:xfrm>
            <a:off x="2161206" y="397809"/>
            <a:ext cx="5162550" cy="43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600" b="1" kern="100" dirty="0">
                <a:effectLst/>
                <a:latin typeface="Centaur" panose="020305040502050203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INGRESOS DEL AÑO 2024</a:t>
            </a:r>
            <a:endParaRPr lang="es-EC" sz="11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  <a:endParaRPr lang="es-EC" sz="11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FDF7B7-C273-CA14-601F-C855E0D50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50037"/>
              </p:ext>
            </p:extLst>
          </p:nvPr>
        </p:nvGraphicFramePr>
        <p:xfrm>
          <a:off x="764205" y="1574736"/>
          <a:ext cx="7851157" cy="4668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4648">
                  <a:extLst>
                    <a:ext uri="{9D8B030D-6E8A-4147-A177-3AD203B41FA5}">
                      <a16:colId xmlns:a16="http://schemas.microsoft.com/office/drawing/2014/main" val="3656786955"/>
                    </a:ext>
                  </a:extLst>
                </a:gridCol>
                <a:gridCol w="4056509">
                  <a:extLst>
                    <a:ext uri="{9D8B030D-6E8A-4147-A177-3AD203B41FA5}">
                      <a16:colId xmlns:a16="http://schemas.microsoft.com/office/drawing/2014/main" val="342962760"/>
                    </a:ext>
                  </a:extLst>
                </a:gridCol>
              </a:tblGrid>
              <a:tr h="624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solidFill>
                            <a:schemeClr val="bg1"/>
                          </a:solidFill>
                          <a:effectLst/>
                        </a:rPr>
                        <a:t>DETALLE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MONTO RECUADADO 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3104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solidFill>
                            <a:schemeClr val="bg1"/>
                          </a:solidFill>
                          <a:effectLst/>
                        </a:rPr>
                        <a:t>ASIGNACIONES DE ACUERDO AL </a:t>
                      </a:r>
                      <a:r>
                        <a:rPr lang="es-ES" sz="1400" b="1" kern="100" dirty="0" err="1">
                          <a:solidFill>
                            <a:schemeClr val="bg1"/>
                          </a:solidFill>
                          <a:effectLst/>
                        </a:rPr>
                        <a:t>COOTAD</a:t>
                      </a:r>
                      <a:r>
                        <a:rPr lang="es-ES" sz="1400" b="1" kern="100" dirty="0">
                          <a:solidFill>
                            <a:schemeClr val="bg1"/>
                          </a:solidFill>
                          <a:effectLst/>
                        </a:rPr>
                        <a:t> – CORRIENTE 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71,683.26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03312"/>
                  </a:ext>
                </a:extLst>
              </a:tr>
              <a:tr h="68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ASIGNACIONES DE ACUERDO AL COOTAD – PARA INVERSIÓN 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77,687.99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3362"/>
                  </a:ext>
                </a:extLst>
              </a:tr>
              <a:tr h="104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solidFill>
                            <a:schemeClr val="bg1"/>
                          </a:solidFill>
                          <a:effectLst/>
                        </a:rPr>
                        <a:t>CUENTAS POR COBRAR  (ASIGNACIÓN DEL ESTADO EN EL AÑO 2023 PENDIENTE DE RECIBIR )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27.209,14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66769"/>
                  </a:ext>
                </a:extLst>
              </a:tr>
              <a:tr h="812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GAD PROVINCIAL 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9,808.32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11703"/>
                  </a:ext>
                </a:extLst>
              </a:tr>
              <a:tr h="812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4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b="1" kern="100" dirty="0">
                          <a:solidFill>
                            <a:schemeClr val="bg1"/>
                          </a:solidFill>
                          <a:effectLst/>
                        </a:rPr>
                        <a:t>$ 186,388.71</a:t>
                      </a:r>
                      <a:endParaRPr lang="es-EC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52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54707" y="393046"/>
            <a:ext cx="4457539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effectLst/>
                <a:latin typeface="Centaur" panose="020305040502050203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GASTOS DEL AÑO 2024</a:t>
            </a:r>
            <a:endParaRPr lang="es-EC" sz="24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  <a:endParaRPr lang="es-EC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39246"/>
              </p:ext>
            </p:extLst>
          </p:nvPr>
        </p:nvGraphicFramePr>
        <p:xfrm>
          <a:off x="852408" y="2107768"/>
          <a:ext cx="7237708" cy="2615838"/>
        </p:xfrm>
        <a:graphic>
          <a:graphicData uri="http://schemas.openxmlformats.org/drawingml/2006/table">
            <a:tbl>
              <a:tblPr firstRow="1" firstCol="1" bandRow="1"/>
              <a:tblGrid>
                <a:gridCol w="343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0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0" dirty="0">
                          <a:solidFill>
                            <a:srgbClr val="000000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DETALLE</a:t>
                      </a:r>
                      <a:endParaRPr lang="es-EC" sz="2000" b="1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0" dirty="0">
                          <a:solidFill>
                            <a:srgbClr val="000000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MONTO</a:t>
                      </a:r>
                      <a:endParaRPr lang="es-EC" sz="2000" b="1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>
                          <a:solidFill>
                            <a:srgbClr val="000000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Gasto Corriente </a:t>
                      </a:r>
                      <a:endParaRPr lang="es-EC" sz="20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0" dirty="0">
                          <a:solidFill>
                            <a:schemeClr val="bg1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66,933.91 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kern="0" dirty="0">
                          <a:solidFill>
                            <a:srgbClr val="000000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Gasto de Inversión </a:t>
                      </a:r>
                      <a:endParaRPr lang="es-EC" sz="20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0" dirty="0">
                          <a:solidFill>
                            <a:schemeClr val="bg1"/>
                          </a:solidFill>
                          <a:effectLst/>
                          <a:latin typeface="Amasis MT Pro Ligh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73,204.36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19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" y="38819"/>
            <a:ext cx="1908618" cy="1070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110155" y="213787"/>
            <a:ext cx="5627076" cy="8061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effectLst/>
                <a:latin typeface="Centaur" panose="020305040502050203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GASTOS CORRIENTES ADMINISTRATIVOS</a:t>
            </a:r>
            <a:endParaRPr lang="es-EC" sz="24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ea typeface="Aptos"/>
                <a:cs typeface="Times New Roman" panose="02020603050405020304" pitchFamily="18" charset="0"/>
              </a:rPr>
              <a:t> </a:t>
            </a:r>
            <a:endParaRPr lang="es-EC" sz="2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DB4ED8-B115-0960-A2C4-363356EEC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51782"/>
              </p:ext>
            </p:extLst>
          </p:nvPr>
        </p:nvGraphicFramePr>
        <p:xfrm>
          <a:off x="482322" y="1199240"/>
          <a:ext cx="8169310" cy="4290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2446">
                  <a:extLst>
                    <a:ext uri="{9D8B030D-6E8A-4147-A177-3AD203B41FA5}">
                      <a16:colId xmlns:a16="http://schemas.microsoft.com/office/drawing/2014/main" val="2494767756"/>
                    </a:ext>
                  </a:extLst>
                </a:gridCol>
                <a:gridCol w="3126864">
                  <a:extLst>
                    <a:ext uri="{9D8B030D-6E8A-4147-A177-3AD203B41FA5}">
                      <a16:colId xmlns:a16="http://schemas.microsoft.com/office/drawing/2014/main" val="1707966934"/>
                    </a:ext>
                  </a:extLst>
                </a:gridCol>
              </a:tblGrid>
              <a:tr h="237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VALOR TOTAL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02123"/>
                  </a:ext>
                </a:extLst>
              </a:tr>
              <a:tr h="29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Energía eléctrica 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604.66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35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Telecomunicaciones (Teléfono)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643.75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9397"/>
                  </a:ext>
                </a:extLst>
              </a:tr>
              <a:tr h="23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>
                          <a:solidFill>
                            <a:schemeClr val="bg1"/>
                          </a:solidFill>
                          <a:effectLst/>
                        </a:rPr>
                        <a:t>Viáticos y Subsistencias en el Interior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0.00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34594"/>
                  </a:ext>
                </a:extLst>
              </a:tr>
              <a:tr h="485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Arrendamiento y Licencias de uso de paquetes informáticos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346.00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27137"/>
                  </a:ext>
                </a:extLst>
              </a:tr>
              <a:tr h="630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Mantenimiento y Reparación de Equipos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y Sistemas Informáticos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120.00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11858"/>
                  </a:ext>
                </a:extLst>
              </a:tr>
              <a:tr h="23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Materiales de oficina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141.67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0412"/>
                  </a:ext>
                </a:extLst>
              </a:tr>
              <a:tr h="23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>
                          <a:solidFill>
                            <a:schemeClr val="bg1"/>
                          </a:solidFill>
                          <a:effectLst/>
                        </a:rPr>
                        <a:t>Materiales de aseo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120.58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15275"/>
                  </a:ext>
                </a:extLst>
              </a:tr>
              <a:tr h="23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>
                          <a:solidFill>
                            <a:schemeClr val="bg1"/>
                          </a:solidFill>
                          <a:effectLst/>
                        </a:rPr>
                        <a:t>Seguros 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1228.42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2123"/>
                  </a:ext>
                </a:extLst>
              </a:tr>
              <a:tr h="596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Comisiones Bancarias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 Sueldos y salarios del personal administrativo 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41.60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4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60040,05</a:t>
                      </a: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81087"/>
                  </a:ext>
                </a:extLst>
              </a:tr>
              <a:tr h="237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>
                          <a:solidFill>
                            <a:schemeClr val="bg1"/>
                          </a:solidFill>
                          <a:effectLst/>
                        </a:rPr>
                        <a:t>Contraloría 5xmil</a:t>
                      </a:r>
                      <a:endParaRPr lang="es-EC" sz="16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>
                          <a:solidFill>
                            <a:schemeClr val="bg1"/>
                          </a:solidFill>
                          <a:effectLst/>
                        </a:rPr>
                        <a:t>716.53</a:t>
                      </a:r>
                      <a:endParaRPr lang="es-EC" sz="14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97468"/>
                  </a:ext>
                </a:extLst>
              </a:tr>
              <a:tr h="46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dirty="0" err="1">
                          <a:solidFill>
                            <a:schemeClr val="bg1"/>
                          </a:solidFill>
                          <a:effectLst/>
                        </a:rPr>
                        <a:t>CONAGOPARE</a:t>
                      </a: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 Nacional 1% y </a:t>
                      </a:r>
                      <a:r>
                        <a:rPr lang="es-ES" sz="1600" kern="100" dirty="0" err="1">
                          <a:solidFill>
                            <a:schemeClr val="bg1"/>
                          </a:solidFill>
                          <a:effectLst/>
                        </a:rPr>
                        <a:t>CONAGOPARE</a:t>
                      </a:r>
                      <a:r>
                        <a:rPr lang="es-ES" sz="1600" kern="100" dirty="0">
                          <a:solidFill>
                            <a:schemeClr val="bg1"/>
                          </a:solidFill>
                          <a:effectLst/>
                        </a:rPr>
                        <a:t> Loja 2%</a:t>
                      </a:r>
                      <a:endParaRPr lang="es-EC" sz="16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400" kern="100" dirty="0">
                          <a:solidFill>
                            <a:schemeClr val="bg1"/>
                          </a:solidFill>
                          <a:effectLst/>
                        </a:rPr>
                        <a:t>4481.16</a:t>
                      </a:r>
                      <a:endParaRPr lang="es-EC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14" marR="6211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2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62752" y="213787"/>
            <a:ext cx="5284922" cy="6696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kern="100" dirty="0">
                <a:solidFill>
                  <a:schemeClr val="bg1"/>
                </a:solidFill>
                <a:effectLst/>
                <a:latin typeface="Centaur" panose="020305040502050203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GASTOS DE INVERSIÓN</a:t>
            </a:r>
            <a:endParaRPr lang="es-EC" sz="2400" kern="100" dirty="0">
              <a:solidFill>
                <a:schemeClr val="bg1"/>
              </a:solidFill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C53AAE-8416-2D9C-F334-9C53C1D040AF}"/>
              </a:ext>
            </a:extLst>
          </p:cNvPr>
          <p:cNvSpPr txBox="1"/>
          <p:nvPr/>
        </p:nvSpPr>
        <p:spPr>
          <a:xfrm>
            <a:off x="2262752" y="1081307"/>
            <a:ext cx="4994030" cy="3765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MOVILIDAD, ENERGÍA Y CONECTIVIDAD</a:t>
            </a:r>
            <a:endParaRPr lang="es-EC" sz="11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4AA57BB-365A-B1DE-8893-D5CC2340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74123"/>
              </p:ext>
            </p:extLst>
          </p:nvPr>
        </p:nvGraphicFramePr>
        <p:xfrm>
          <a:off x="1853921" y="2032368"/>
          <a:ext cx="5681880" cy="2028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800">
                  <a:extLst>
                    <a:ext uri="{9D8B030D-6E8A-4147-A177-3AD203B41FA5}">
                      <a16:colId xmlns:a16="http://schemas.microsoft.com/office/drawing/2014/main" val="2451538999"/>
                    </a:ext>
                  </a:extLst>
                </a:gridCol>
                <a:gridCol w="1697838">
                  <a:extLst>
                    <a:ext uri="{9D8B030D-6E8A-4147-A177-3AD203B41FA5}">
                      <a16:colId xmlns:a16="http://schemas.microsoft.com/office/drawing/2014/main" val="1910134896"/>
                    </a:ext>
                  </a:extLst>
                </a:gridCol>
                <a:gridCol w="1097242">
                  <a:extLst>
                    <a:ext uri="{9D8B030D-6E8A-4147-A177-3AD203B41FA5}">
                      <a16:colId xmlns:a16="http://schemas.microsoft.com/office/drawing/2014/main" val="3291374016"/>
                    </a:ext>
                  </a:extLst>
                </a:gridCol>
              </a:tblGrid>
              <a:tr h="337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VALOR TOTAL</a:t>
                      </a:r>
                      <a:endParaRPr lang="es-EC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%AVANCE</a:t>
                      </a:r>
                      <a:endParaRPr lang="es-EC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9889154"/>
                  </a:ext>
                </a:extLst>
              </a:tr>
              <a:tr h="1396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Conectividad Rural de la parroquia mediante la dotación de señal abierta de internet para todos los barrios 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>
                          <a:solidFill>
                            <a:schemeClr val="bg1"/>
                          </a:solidFill>
                          <a:effectLst/>
                        </a:rPr>
                        <a:t>3.850,00</a:t>
                      </a:r>
                      <a:endParaRPr lang="es-EC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18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79578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B34EDB-C129-EA64-9FD3-F876032489AC}"/>
              </a:ext>
            </a:extLst>
          </p:cNvPr>
          <p:cNvSpPr txBox="1"/>
          <p:nvPr/>
        </p:nvSpPr>
        <p:spPr>
          <a:xfrm>
            <a:off x="1201855" y="4997608"/>
            <a:ext cx="252184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barrios beneficiados: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8601B1-8B6A-681B-4415-67C2430B85C0}"/>
              </a:ext>
            </a:extLst>
          </p:cNvPr>
          <p:cNvSpPr txBox="1"/>
          <p:nvPr/>
        </p:nvSpPr>
        <p:spPr>
          <a:xfrm>
            <a:off x="4171951" y="4089668"/>
            <a:ext cx="1957587" cy="255454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Santa Rosa</a:t>
            </a:r>
          </a:p>
          <a:p>
            <a:r>
              <a:rPr lang="es-ES" sz="1600" dirty="0">
                <a:solidFill>
                  <a:schemeClr val="bg1"/>
                </a:solidFill>
              </a:rPr>
              <a:t>Valdivia</a:t>
            </a:r>
          </a:p>
          <a:p>
            <a:r>
              <a:rPr lang="es-ES" sz="1600" dirty="0">
                <a:solidFill>
                  <a:schemeClr val="bg1"/>
                </a:solidFill>
              </a:rPr>
              <a:t>Tuburo</a:t>
            </a:r>
          </a:p>
          <a:p>
            <a:r>
              <a:rPr lang="es-ES" sz="1600" dirty="0">
                <a:solidFill>
                  <a:schemeClr val="bg1"/>
                </a:solidFill>
              </a:rPr>
              <a:t>Subo</a:t>
            </a:r>
          </a:p>
          <a:p>
            <a:r>
              <a:rPr lang="es-ES" sz="1600" dirty="0">
                <a:solidFill>
                  <a:schemeClr val="bg1"/>
                </a:solidFill>
              </a:rPr>
              <a:t>Soledad</a:t>
            </a:r>
          </a:p>
          <a:p>
            <a:r>
              <a:rPr lang="es-ES" sz="1600" dirty="0">
                <a:solidFill>
                  <a:schemeClr val="bg1"/>
                </a:solidFill>
              </a:rPr>
              <a:t>Jacapo</a:t>
            </a:r>
          </a:p>
          <a:p>
            <a:r>
              <a:rPr lang="es-ES" sz="1600" dirty="0">
                <a:solidFill>
                  <a:schemeClr val="bg1"/>
                </a:solidFill>
              </a:rPr>
              <a:t>Cuadras</a:t>
            </a:r>
          </a:p>
          <a:p>
            <a:r>
              <a:rPr lang="es-ES" sz="1600" dirty="0">
                <a:solidFill>
                  <a:schemeClr val="bg1"/>
                </a:solidFill>
              </a:rPr>
              <a:t>San José</a:t>
            </a:r>
          </a:p>
          <a:p>
            <a:r>
              <a:rPr lang="es-ES" sz="1600" dirty="0">
                <a:solidFill>
                  <a:schemeClr val="bg1"/>
                </a:solidFill>
              </a:rPr>
              <a:t>Limón Alto</a:t>
            </a:r>
          </a:p>
          <a:p>
            <a:r>
              <a:rPr lang="es-ES" sz="1600" dirty="0">
                <a:solidFill>
                  <a:schemeClr val="bg1"/>
                </a:solidFill>
              </a:rPr>
              <a:t>Centro parroquial</a:t>
            </a:r>
            <a:endParaRPr lang="es-EC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645F1D-19BF-4838-9EBC-710BBBF750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5BB8A00-D6A5-1872-BE98-53D2C99F5797}"/>
              </a:ext>
            </a:extLst>
          </p:cNvPr>
          <p:cNvSpPr txBox="1"/>
          <p:nvPr/>
        </p:nvSpPr>
        <p:spPr>
          <a:xfrm>
            <a:off x="2901148" y="349631"/>
            <a:ext cx="4084654" cy="5345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u="sng" kern="100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ADMINISTRATIVO</a:t>
            </a:r>
            <a:endParaRPr lang="es-EC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BCFD8F8-9D38-6DB7-8770-C26220688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70652"/>
              </p:ext>
            </p:extLst>
          </p:nvPr>
        </p:nvGraphicFramePr>
        <p:xfrm>
          <a:off x="285750" y="1710429"/>
          <a:ext cx="8358188" cy="253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848">
                  <a:extLst>
                    <a:ext uri="{9D8B030D-6E8A-4147-A177-3AD203B41FA5}">
                      <a16:colId xmlns:a16="http://schemas.microsoft.com/office/drawing/2014/main" val="1639948780"/>
                    </a:ext>
                  </a:extLst>
                </a:gridCol>
                <a:gridCol w="3533090">
                  <a:extLst>
                    <a:ext uri="{9D8B030D-6E8A-4147-A177-3AD203B41FA5}">
                      <a16:colId xmlns:a16="http://schemas.microsoft.com/office/drawing/2014/main" val="2144858921"/>
                    </a:ext>
                  </a:extLst>
                </a:gridCol>
                <a:gridCol w="1871250">
                  <a:extLst>
                    <a:ext uri="{9D8B030D-6E8A-4147-A177-3AD203B41FA5}">
                      <a16:colId xmlns:a16="http://schemas.microsoft.com/office/drawing/2014/main" val="2344771735"/>
                    </a:ext>
                  </a:extLst>
                </a:gridCol>
              </a:tblGrid>
              <a:tr h="589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VALOR TOTAL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653366"/>
                  </a:ext>
                </a:extLst>
              </a:tr>
              <a:tr h="1746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Consultoría especializada para la ACTUALIZACIÓN DEL PLA DE DESARROLLO Y ORDENAMIENTO TERRITORIAL 2023-2027 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10.000,00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253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7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B5EF-2A0F-934C-3787-EFC4D317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A040E7-DE25-BA3D-D32D-4A637B4590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34528"/>
            <a:ext cx="2015711" cy="116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747716-949D-BB2D-90A1-F47CAE560BF0}"/>
              </a:ext>
            </a:extLst>
          </p:cNvPr>
          <p:cNvSpPr txBox="1"/>
          <p:nvPr/>
        </p:nvSpPr>
        <p:spPr>
          <a:xfrm>
            <a:off x="2876340" y="432218"/>
            <a:ext cx="418168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u="sng" dirty="0">
                <a:solidFill>
                  <a:schemeClr val="bg1"/>
                </a:solidFill>
                <a:effectLst/>
                <a:latin typeface="Amasis MT Pro Light" panose="020403040500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ASENTAMIENTOS HUMANOS</a:t>
            </a:r>
            <a:endParaRPr lang="es-EC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CD18E66-4914-B791-F6FD-0455CB5C9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5185"/>
              </p:ext>
            </p:extLst>
          </p:nvPr>
        </p:nvGraphicFramePr>
        <p:xfrm>
          <a:off x="900113" y="1348058"/>
          <a:ext cx="7586662" cy="302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625">
                  <a:extLst>
                    <a:ext uri="{9D8B030D-6E8A-4147-A177-3AD203B41FA5}">
                      <a16:colId xmlns:a16="http://schemas.microsoft.com/office/drawing/2014/main" val="1155024765"/>
                    </a:ext>
                  </a:extLst>
                </a:gridCol>
                <a:gridCol w="2030518">
                  <a:extLst>
                    <a:ext uri="{9D8B030D-6E8A-4147-A177-3AD203B41FA5}">
                      <a16:colId xmlns:a16="http://schemas.microsoft.com/office/drawing/2014/main" val="3023028084"/>
                    </a:ext>
                  </a:extLst>
                </a:gridCol>
                <a:gridCol w="1698519">
                  <a:extLst>
                    <a:ext uri="{9D8B030D-6E8A-4147-A177-3AD203B41FA5}">
                      <a16:colId xmlns:a16="http://schemas.microsoft.com/office/drawing/2014/main" val="3757002658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VALOR TOTAL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% AVANCE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537094"/>
                  </a:ext>
                </a:extLst>
              </a:tr>
              <a:tr h="981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Áreas Verdes-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Convenio con la prefectura de Loja para el mantenimiento vial de la parroquia 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1.400,00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s-EC" sz="20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151926"/>
                  </a:ext>
                </a:extLst>
              </a:tr>
              <a:tr h="981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Aporte de la prefectura para el mantenimiento vial de la parroquia  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9,808.32</a:t>
                      </a: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C" sz="2000" kern="0" dirty="0">
                          <a:solidFill>
                            <a:schemeClr val="bg1"/>
                          </a:solidFill>
                          <a:effectLst/>
                        </a:rPr>
                        <a:t>100% </a:t>
                      </a:r>
                      <a:endParaRPr lang="es-EC" sz="20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33698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B5DF7B4-E94F-863E-D4C5-EDE3A0E0D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12604"/>
          <a:stretch>
            <a:fillRect/>
          </a:stretch>
        </p:blipFill>
        <p:spPr>
          <a:xfrm>
            <a:off x="228601" y="4641078"/>
            <a:ext cx="2164557" cy="20704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EA1E41-9B24-9FE9-F3FB-C8C662649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18674" r="-13597" b="9348"/>
          <a:stretch>
            <a:fillRect/>
          </a:stretch>
        </p:blipFill>
        <p:spPr>
          <a:xfrm>
            <a:off x="2561034" y="4641076"/>
            <a:ext cx="2164557" cy="20704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315E0D-49F5-2255-619B-08B537F906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2"/>
          <a:stretch>
            <a:fillRect/>
          </a:stretch>
        </p:blipFill>
        <p:spPr>
          <a:xfrm>
            <a:off x="4611293" y="4641076"/>
            <a:ext cx="2164557" cy="21274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E313D4-72AD-D27E-8776-41F26EC939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0175"/>
          <a:stretch>
            <a:fillRect/>
          </a:stretch>
        </p:blipFill>
        <p:spPr>
          <a:xfrm>
            <a:off x="6943726" y="4598639"/>
            <a:ext cx="2087502" cy="21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5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</TotalTime>
  <Words>1004</Words>
  <Application>Microsoft Office PowerPoint</Application>
  <PresentationFormat>Presentación en pantalla (4:3)</PresentationFormat>
  <Paragraphs>205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Amasis MT Pro Light</vt:lpstr>
      <vt:lpstr>Aptos</vt:lpstr>
      <vt:lpstr>Arial</vt:lpstr>
      <vt:lpstr>Bookman Old Style</vt:lpstr>
      <vt:lpstr>Centaur</vt:lpstr>
      <vt:lpstr>Century Gothic</vt:lpstr>
      <vt:lpstr>Corbel</vt:lpstr>
      <vt:lpstr>Times New Roman</vt:lpstr>
      <vt:lpstr>Wingdings</vt:lpstr>
      <vt:lpstr>Wingdings 3</vt:lpstr>
      <vt:lpstr>Ion</vt:lpstr>
      <vt:lpstr>Con bandas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eXit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PRESIDENCIA</cp:lastModifiedBy>
  <cp:revision>13</cp:revision>
  <dcterms:created xsi:type="dcterms:W3CDTF">2024-05-30T00:24:29Z</dcterms:created>
  <dcterms:modified xsi:type="dcterms:W3CDTF">2025-07-05T19:20:08Z</dcterms:modified>
</cp:coreProperties>
</file>